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9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498" r:id="rId3"/>
    <p:sldId id="499" r:id="rId4"/>
    <p:sldId id="502" r:id="rId5"/>
    <p:sldId id="534" r:id="rId6"/>
    <p:sldId id="559" r:id="rId7"/>
    <p:sldId id="530" r:id="rId8"/>
    <p:sldId id="564" r:id="rId9"/>
    <p:sldId id="535" r:id="rId10"/>
    <p:sldId id="560" r:id="rId11"/>
    <p:sldId id="543" r:id="rId12"/>
    <p:sldId id="510" r:id="rId13"/>
    <p:sldId id="511" r:id="rId14"/>
    <p:sldId id="558" r:id="rId15"/>
    <p:sldId id="545" r:id="rId16"/>
    <p:sldId id="563" r:id="rId17"/>
    <p:sldId id="513" r:id="rId18"/>
    <p:sldId id="546" r:id="rId19"/>
    <p:sldId id="536" r:id="rId20"/>
    <p:sldId id="515" r:id="rId21"/>
    <p:sldId id="544" r:id="rId22"/>
    <p:sldId id="517" r:id="rId23"/>
    <p:sldId id="537" r:id="rId24"/>
    <p:sldId id="519" r:id="rId25"/>
    <p:sldId id="556" r:id="rId26"/>
    <p:sldId id="520" r:id="rId27"/>
    <p:sldId id="547" r:id="rId28"/>
    <p:sldId id="521" r:id="rId29"/>
    <p:sldId id="522" r:id="rId30"/>
    <p:sldId id="538" r:id="rId31"/>
    <p:sldId id="565" r:id="rId32"/>
    <p:sldId id="549" r:id="rId33"/>
    <p:sldId id="566" r:id="rId34"/>
    <p:sldId id="552" r:id="rId35"/>
    <p:sldId id="553" r:id="rId36"/>
    <p:sldId id="561" r:id="rId37"/>
    <p:sldId id="539" r:id="rId38"/>
    <p:sldId id="567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946"/>
    <a:srgbClr val="B2B3B5"/>
    <a:srgbClr val="A0B67D"/>
    <a:srgbClr val="E89247"/>
    <a:srgbClr val="005393"/>
    <a:srgbClr val="E76F51"/>
    <a:srgbClr val="AFCB52"/>
    <a:srgbClr val="D9D9D9"/>
    <a:srgbClr val="C4C9CB"/>
    <a:srgbClr val="B1C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136" d="100"/>
          <a:sy n="136" d="100"/>
        </p:scale>
        <p:origin x="132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6DDL sériel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Erreur cumulative sur chacun des axes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l’effecteur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7 lieux de mesure, plusieurs échelles</a:t>
          </a:r>
          <a:endParaRPr lang="fr-FR" noProof="0" dirty="0"/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Mesure de pose multi-DDL de la plateforme centrale</a:t>
          </a:r>
          <a:endParaRPr lang="fr-FR" noProof="0" dirty="0"/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en-US" noProof="0" dirty="0" smtClean="0"/>
            <a:t>Mire declinable à </a:t>
          </a:r>
          <a:r>
            <a:rPr lang="en-US" noProof="0" dirty="0" err="1" smtClean="0"/>
            <a:t>plusieurs</a:t>
          </a:r>
          <a:r>
            <a:rPr lang="en-US" noProof="0" dirty="0" smtClean="0"/>
            <a:t> </a:t>
          </a:r>
          <a:r>
            <a:rPr lang="en-US" noProof="0" dirty="0" err="1" smtClean="0"/>
            <a:t>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</dgm:pt>
    <dgm:pt modelId="{37B9EEB8-5CA9-4F09-A8BA-C19DD077E1FF}" type="pres">
      <dgm:prSet presAssocID="{9F920D50-8CB0-4C7F-8E82-44AADD56C961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45781" y="0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Mesurer la justesse d’un robot 6DDL sériel</a:t>
          </a:r>
        </a:p>
      </dsp:txBody>
      <dsp:txXfrm>
        <a:off x="769637" y="23856"/>
        <a:ext cx="2615291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745781" y="1221736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Erreur cumulative sur chacun des axes</a:t>
          </a:r>
        </a:p>
      </dsp:txBody>
      <dsp:txXfrm>
        <a:off x="769637" y="1245592"/>
        <a:ext cx="2615291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745781" y="2443472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Mesurer la position directement sur l’effecteur</a:t>
          </a:r>
        </a:p>
      </dsp:txBody>
      <dsp:txXfrm>
        <a:off x="769637" y="2467328"/>
        <a:ext cx="2615291" cy="766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7711" y="1590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5044" y="18923"/>
        <a:ext cx="2304477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7711" y="889258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 smtClean="0"/>
            <a:t>7 lieux de mesure, plusieurs échelles</a:t>
          </a:r>
          <a:endParaRPr lang="fr-FR" sz="1200" kern="1200" noProof="0" dirty="0"/>
        </a:p>
      </dsp:txBody>
      <dsp:txXfrm>
        <a:off x="925044" y="906591"/>
        <a:ext cx="2304477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7711" y="1776926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 smtClean="0"/>
            <a:t>Mesure de pose multi-DDL de la plateforme centrale</a:t>
          </a:r>
          <a:endParaRPr lang="fr-FR" sz="1200" kern="1200" noProof="0" dirty="0"/>
        </a:p>
      </dsp:txBody>
      <dsp:txXfrm>
        <a:off x="925044" y="1794259"/>
        <a:ext cx="2304477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7711" y="2664594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5044" y="2681927"/>
        <a:ext cx="2304477" cy="557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906591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CF73BB5E-78AE-4573-B7E4-11199CC06C3E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Mire declinable à </a:t>
          </a:r>
          <a:r>
            <a:rPr lang="en-US" sz="1300" kern="1200" noProof="0" dirty="0" err="1" smtClean="0"/>
            <a:t>plusieurs</a:t>
          </a:r>
          <a:r>
            <a:rPr lang="en-US" sz="1300" kern="1200" noProof="0" dirty="0" smtClean="0"/>
            <a:t> </a:t>
          </a:r>
          <a:r>
            <a:rPr lang="en-US" sz="1300" kern="1200" noProof="0" dirty="0" err="1" smtClean="0"/>
            <a:t>échelles</a:t>
          </a:r>
          <a:endParaRPr lang="fr-FR" sz="1300" kern="1200" noProof="0" dirty="0"/>
        </a:p>
      </dsp:txBody>
      <dsp:txXfrm>
        <a:off x="919641" y="1794259"/>
        <a:ext cx="2315284" cy="557112"/>
      </dsp:txXfrm>
    </dsp:sp>
    <dsp:sp modelId="{9528AB06-6577-474C-AF5B-C9F1F676A943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précis existants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 smtClean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 smtClean="0">
              <a:effectLst/>
            </a:endParaRPr>
          </a:p>
          <a:p>
            <a:r>
              <a:rPr lang="en-US" i="1" dirty="0" err="1" smtClean="0">
                <a:effectLst/>
              </a:rPr>
              <a:t>Cette</a:t>
            </a:r>
            <a:r>
              <a:rPr lang="en-US" i="1" baseline="0" dirty="0" smtClean="0">
                <a:effectLst/>
              </a:rPr>
              <a:t> these a </a:t>
            </a:r>
            <a:r>
              <a:rPr lang="en-US" i="1" baseline="0" dirty="0" err="1" smtClean="0">
                <a:effectLst/>
              </a:rPr>
              <a:t>été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menée</a:t>
            </a:r>
            <a:r>
              <a:rPr lang="en-US" i="1" baseline="0" dirty="0" smtClean="0">
                <a:effectLst/>
              </a:rPr>
              <a:t> au sein de </a:t>
            </a:r>
            <a:r>
              <a:rPr lang="en-US" i="1" baseline="0" dirty="0" err="1" smtClean="0">
                <a:effectLst/>
              </a:rPr>
              <a:t>l’institut</a:t>
            </a:r>
            <a:r>
              <a:rPr lang="en-US" i="1" baseline="0" dirty="0" smtClean="0">
                <a:effectLst/>
              </a:rPr>
              <a:t> FEMTO-ST et plus </a:t>
            </a:r>
            <a:r>
              <a:rPr lang="en-US" i="1" baseline="0" dirty="0" err="1" smtClean="0">
                <a:effectLst/>
              </a:rPr>
              <a:t>particulièrement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dans</a:t>
            </a:r>
            <a:r>
              <a:rPr lang="en-US" i="1" baseline="0" dirty="0" smtClean="0">
                <a:effectLst/>
              </a:rPr>
              <a:t> le </a:t>
            </a:r>
            <a:r>
              <a:rPr lang="en-US" i="1" baseline="0" dirty="0" err="1" smtClean="0">
                <a:effectLst/>
              </a:rPr>
              <a:t>laboratoire</a:t>
            </a:r>
            <a:r>
              <a:rPr lang="en-US" i="1" baseline="0" dirty="0" smtClean="0">
                <a:effectLst/>
              </a:rPr>
              <a:t> AS2M. </a:t>
            </a:r>
            <a:r>
              <a:rPr lang="en-US" i="1" baseline="0" dirty="0" err="1" smtClean="0">
                <a:effectLst/>
              </a:rPr>
              <a:t>Ces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travaux</a:t>
            </a:r>
            <a:r>
              <a:rPr lang="en-US" i="1" baseline="0" dirty="0" smtClean="0">
                <a:effectLst/>
              </a:rPr>
              <a:t> de recherché </a:t>
            </a:r>
            <a:r>
              <a:rPr lang="en-US" i="1" baseline="0" dirty="0" err="1" smtClean="0">
                <a:effectLst/>
              </a:rPr>
              <a:t>s’inscrivent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dans</a:t>
            </a:r>
            <a:r>
              <a:rPr lang="en-US" i="1" baseline="0" dirty="0" smtClean="0">
                <a:effectLst/>
              </a:rPr>
              <a:t> la </a:t>
            </a:r>
            <a:r>
              <a:rPr lang="en-US" i="1" baseline="0" dirty="0" err="1" smtClean="0">
                <a:effectLst/>
              </a:rPr>
              <a:t>thénatique</a:t>
            </a:r>
            <a:r>
              <a:rPr lang="en-US" i="1" baseline="0" dirty="0" smtClean="0">
                <a:effectLst/>
              </a:rPr>
              <a:t> de </a:t>
            </a:r>
            <a:r>
              <a:rPr lang="en-US" i="1" baseline="0" dirty="0" err="1" smtClean="0">
                <a:effectLst/>
              </a:rPr>
              <a:t>ce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laboratoire</a:t>
            </a:r>
            <a:r>
              <a:rPr lang="en-US" i="1" baseline="0" dirty="0" smtClean="0">
                <a:effectLst/>
              </a:rPr>
              <a:t>, à savoir la </a:t>
            </a:r>
            <a:r>
              <a:rPr lang="en-US" i="1" baseline="0" dirty="0" err="1" smtClean="0">
                <a:effectLst/>
              </a:rPr>
              <a:t>mirorobotique</a:t>
            </a:r>
            <a:r>
              <a:rPr lang="en-US" i="1" baseline="0" dirty="0" smtClean="0">
                <a:effectLst/>
              </a:rPr>
              <a:t> et son champ </a:t>
            </a:r>
            <a:r>
              <a:rPr lang="en-US" i="1" baseline="0" dirty="0" err="1" smtClean="0">
                <a:effectLst/>
              </a:rPr>
              <a:t>applicatif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varié</a:t>
            </a:r>
            <a:r>
              <a:rPr lang="en-US" i="1" baseline="0" dirty="0" smtClean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Jusqu’où</a:t>
            </a:r>
            <a:r>
              <a:rPr lang="en-US" dirty="0" smtClean="0"/>
              <a:t> le </a:t>
            </a:r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ortho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valable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projection perspective ?</a:t>
            </a:r>
            <a:endParaRPr lang="fr-FR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Extrapolation possible </a:t>
            </a:r>
            <a:r>
              <a:rPr lang="en-US" dirty="0" err="1" smtClean="0"/>
              <a:t>jusqu’à</a:t>
            </a:r>
            <a:r>
              <a:rPr lang="en-US" dirty="0" smtClean="0"/>
              <a:t> quell point ?</a:t>
            </a:r>
            <a:endParaRPr lang="fr-FR" dirty="0" smtClean="0"/>
          </a:p>
          <a:p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7 </a:t>
            </a:r>
            <a:r>
              <a:rPr lang="en-US" dirty="0" err="1" smtClean="0">
                <a:solidFill>
                  <a:srgbClr val="FF0000"/>
                </a:solidFill>
              </a:rPr>
              <a:t>lieux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mesure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6 </a:t>
            </a:r>
            <a:r>
              <a:rPr lang="en-US" dirty="0" err="1" smtClean="0">
                <a:solidFill>
                  <a:srgbClr val="FF0000"/>
                </a:solidFill>
              </a:rPr>
              <a:t>qrcodes</a:t>
            </a:r>
            <a:r>
              <a:rPr lang="en-US" dirty="0" smtClean="0">
                <a:solidFill>
                  <a:srgbClr val="FF0000"/>
                </a:solidFill>
              </a:rPr>
              <a:t> + 1 </a:t>
            </a:r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Pour </a:t>
            </a:r>
            <a:r>
              <a:rPr lang="en-US" dirty="0" err="1" smtClean="0">
                <a:solidFill>
                  <a:srgbClr val="FF0000"/>
                </a:solidFill>
              </a:rPr>
              <a:t>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applicatif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besoin</a:t>
            </a:r>
            <a:r>
              <a:rPr lang="en-US" dirty="0" smtClean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FF0000"/>
                </a:solidFill>
              </a:rPr>
              <a:t>plage</a:t>
            </a:r>
            <a:r>
              <a:rPr lang="en-US" dirty="0" smtClean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r>
              <a:rPr lang="en-US" dirty="0" smtClean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3DDL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r>
              <a:rPr lang="en-US" dirty="0" smtClean="0">
                <a:solidFill>
                  <a:srgbClr val="FF0000"/>
                </a:solidFill>
              </a:rPr>
              <a:t> 140 microns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E63946"/>
                </a:solidFill>
              </a:rPr>
              <a:t>Mesure</a:t>
            </a:r>
            <a:r>
              <a:rPr lang="en-US" dirty="0" smtClean="0">
                <a:solidFill>
                  <a:srgbClr val="E63946"/>
                </a:solidFill>
              </a:rPr>
              <a:t> </a:t>
            </a:r>
            <a:r>
              <a:rPr lang="en-US" dirty="0" err="1" smtClean="0">
                <a:solidFill>
                  <a:srgbClr val="E63946"/>
                </a:solidFill>
              </a:rPr>
              <a:t>interférentielle</a:t>
            </a:r>
            <a:endParaRPr lang="fr-FR" dirty="0" smtClean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51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27/09/2021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27/09/2021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27/09/2021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27/09/2021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27/09/2021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27/09/2021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un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gnal_1D_sampled_FT.mp4" TargetMode="External"/><Relationship Id="rId7" Type="http://schemas.microsoft.com/office/2007/relationships/media" Target="file:///D:\webDev\PhD_defense\videos\part_2_methods\export_1D_phase_retrieving\sinewave_1D_un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D:\webDev\PhD_defense\videos\part_2_methods\export_1D_phase_retrieving\sinewave_1D_wrapped_phase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-01.png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10.jpeg"/><Relationship Id="rId7" Type="http://schemas.openxmlformats.org/officeDocument/2006/relationships/image" Target="../media/image42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4.png"/><Relationship Id="rId5" Type="http://schemas.openxmlformats.org/officeDocument/2006/relationships/image" Target="../media/image400.png"/><Relationship Id="rId10" Type="http://schemas.openxmlformats.org/officeDocument/2006/relationships/image" Target="../media/image43.png"/><Relationship Id="rId4" Type="http://schemas.openxmlformats.org/officeDocument/2006/relationships/image" Target="../media/image390.png"/><Relationship Id="rId9" Type="http://schemas.openxmlformats.org/officeDocument/2006/relationships/image" Target="file:///D:\webDev\PhD_defense\figures\part_2_methods\(FIG2)pattern_referential_conventions_schema-01.png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0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50.pn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49.png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57.png"/><Relationship Id="rId11" Type="http://schemas.openxmlformats.org/officeDocument/2006/relationships/image" Target="../media/image69.png"/><Relationship Id="rId5" Type="http://schemas.openxmlformats.org/officeDocument/2006/relationships/image" Target="../media/image10.jpe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62.png"/><Relationship Id="rId1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0.png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resolutionBasseLumiere(FIG7)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setup_micro_pattern_lighting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7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(FIG13a)comparison_6Dof_translations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81.png"/><Relationship Id="rId11" Type="http://schemas.openxmlformats.org/officeDocument/2006/relationships/image" Target="../media/image800.png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0a)resolution_off_axis_microscope.png" TargetMode="External"/><Relationship Id="rId4" Type="http://schemas.openxmlformats.org/officeDocument/2006/relationships/notesSlide" Target="../notesSlides/notesSlide21.xml"/><Relationship Id="rId9" Type="http://schemas.openxmlformats.org/officeDocument/2006/relationships/image" Target="file:///G:\Utilisateurs\antoine.andre\Documents\webDev\PhD_defense\figures\part_3_performances\(FIG13b)comparison_6Dof_angles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6.png"/><Relationship Id="rId12" Type="http://schemas.microsoft.com/office/2007/relationships/diagramDrawing" Target="../diagrams/drawing2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5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2.xml"/><Relationship Id="rId4" Type="http://schemas.openxmlformats.org/officeDocument/2006/relationships/notesSlide" Target="../notesSlides/notesSlide26.xml"/><Relationship Id="rId9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image" Target="file:///D:\webDev\PhD_defense\figures\part_4_applications\triskele_bot_Benjami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Colors" Target="../diagrams/colors4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3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19" Type="http://schemas.openxmlformats.org/officeDocument/2006/relationships/image" Target="../media/image87.png"/><Relationship Id="rId4" Type="http://schemas.openxmlformats.org/officeDocument/2006/relationships/notesSlide" Target="../notesSlides/notesSlide27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image" Target="file:///D:\webDev\PhD_defense\figures\part_4_applications\fiber_carac_Jaso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5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6.xml"/><Relationship Id="rId11" Type="http://schemas.openxmlformats.org/officeDocument/2006/relationships/image" Target="../media/image10.jpeg"/><Relationship Id="rId5" Type="http://schemas.openxmlformats.org/officeDocument/2006/relationships/image" Target="../media/image88.png"/><Relationship Id="rId10" Type="http://schemas.microsoft.com/office/2007/relationships/diagramDrawing" Target="../diagrams/drawing5.xml"/><Relationship Id="rId4" Type="http://schemas.openxmlformats.org/officeDocument/2006/relationships/notesSlide" Target="../notesSlides/notesSlide28.xml"/><Relationship Id="rId9" Type="http://schemas.openxmlformats.org/officeDocument/2006/relationships/diagramColors" Target="../diagrams/colors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6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9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6.xml"/><Relationship Id="rId4" Type="http://schemas.openxmlformats.org/officeDocument/2006/relationships/notesSlide" Target="../notesSlides/notesSlide29.xml"/><Relationship Id="rId9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1_intro\Image-fluidic-chip-being-assembled2.png" TargetMode="External"/><Relationship Id="rId3" Type="http://schemas.openxmlformats.org/officeDocument/2006/relationships/image" Target="../media/image16.png"/><Relationship Id="rId7" Type="http://schemas.openxmlformats.org/officeDocument/2006/relationships/image" Target="file:///G:\Utilisateurs\antoine.andre\Documents\webDev\PhD_defense\figures\part_1_intro\fibreJason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1_intro\6DOF_parallel_soft_robot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D:\webDev\PhD_defense\figures\part_1_intro\intro_slide_1_2.png" TargetMode="External"/><Relationship Id="rId4" Type="http://schemas.openxmlformats.org/officeDocument/2006/relationships/image" Target="file:///G:\Utilisateurs\antoine.andre\Documents\webDev\PhD_defense\figures\part_1_intro\IMG_6070.JPG" TargetMode="External"/><Relationship Id="rId9" Type="http://schemas.openxmlformats.org/officeDocument/2006/relationships/image" Target="file:///D:\webDev\PhD_defense\figures\part_1_intro\intro_slide_1_1.p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hexa_conclu_2.png" TargetMode="External"/><Relationship Id="rId5" Type="http://schemas.openxmlformats.org/officeDocument/2006/relationships/image" Target="file:///D:\webDev\PhD_defense\figures\megaremaTiltedConclu.png" TargetMode="External"/><Relationship Id="rId4" Type="http://schemas.openxmlformats.org/officeDocument/2006/relationships/image" Target="file:///D:\webDev\PhD_defense\figures\hexa_conclu.png" TargetMode="External"/><Relationship Id="rId9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10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icosphere_megarena_3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jpg"/><Relationship Id="rId18" Type="http://schemas.openxmlformats.org/officeDocument/2006/relationships/image" Target="../media/image116.png"/><Relationship Id="rId26" Type="http://schemas.openxmlformats.org/officeDocument/2006/relationships/image" Target="../media/image124.jpg"/><Relationship Id="rId39" Type="http://schemas.openxmlformats.org/officeDocument/2006/relationships/image" Target="../media/image137.jpg"/><Relationship Id="rId21" Type="http://schemas.openxmlformats.org/officeDocument/2006/relationships/image" Target="../media/image119.jpg"/><Relationship Id="rId34" Type="http://schemas.openxmlformats.org/officeDocument/2006/relationships/image" Target="../media/image132.jpg"/><Relationship Id="rId42" Type="http://schemas.openxmlformats.org/officeDocument/2006/relationships/image" Target="../media/image140.jpg"/><Relationship Id="rId47" Type="http://schemas.openxmlformats.org/officeDocument/2006/relationships/image" Target="../media/image145.jp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14.jpeg"/><Relationship Id="rId29" Type="http://schemas.openxmlformats.org/officeDocument/2006/relationships/image" Target="../media/image1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g"/><Relationship Id="rId11" Type="http://schemas.openxmlformats.org/officeDocument/2006/relationships/image" Target="../media/image109.jpg"/><Relationship Id="rId24" Type="http://schemas.openxmlformats.org/officeDocument/2006/relationships/image" Target="../media/image122.jpg"/><Relationship Id="rId32" Type="http://schemas.openxmlformats.org/officeDocument/2006/relationships/image" Target="../media/image130.jpg"/><Relationship Id="rId37" Type="http://schemas.openxmlformats.org/officeDocument/2006/relationships/image" Target="../media/image135.jpg"/><Relationship Id="rId40" Type="http://schemas.openxmlformats.org/officeDocument/2006/relationships/image" Target="../media/image138.jpg"/><Relationship Id="rId45" Type="http://schemas.openxmlformats.org/officeDocument/2006/relationships/image" Target="../media/image143.jpg"/><Relationship Id="rId5" Type="http://schemas.openxmlformats.org/officeDocument/2006/relationships/image" Target="../media/image13.jpeg"/><Relationship Id="rId15" Type="http://schemas.openxmlformats.org/officeDocument/2006/relationships/image" Target="../media/image113.jpg"/><Relationship Id="rId23" Type="http://schemas.openxmlformats.org/officeDocument/2006/relationships/image" Target="../media/image121.jpg"/><Relationship Id="rId28" Type="http://schemas.openxmlformats.org/officeDocument/2006/relationships/image" Target="../media/image126.png"/><Relationship Id="rId36" Type="http://schemas.openxmlformats.org/officeDocument/2006/relationships/image" Target="../media/image134.jpg"/><Relationship Id="rId10" Type="http://schemas.openxmlformats.org/officeDocument/2006/relationships/image" Target="../media/image108.jpg"/><Relationship Id="rId19" Type="http://schemas.openxmlformats.org/officeDocument/2006/relationships/image" Target="../media/image117.jpg"/><Relationship Id="rId31" Type="http://schemas.openxmlformats.org/officeDocument/2006/relationships/image" Target="../media/image129.jpg"/><Relationship Id="rId44" Type="http://schemas.openxmlformats.org/officeDocument/2006/relationships/image" Target="../media/image142.jpg"/><Relationship Id="rId4" Type="http://schemas.openxmlformats.org/officeDocument/2006/relationships/image" Target="../media/image11.pn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0.jpg"/><Relationship Id="rId27" Type="http://schemas.openxmlformats.org/officeDocument/2006/relationships/image" Target="../media/image125.jpg"/><Relationship Id="rId30" Type="http://schemas.openxmlformats.org/officeDocument/2006/relationships/image" Target="../media/image128.jpg"/><Relationship Id="rId35" Type="http://schemas.openxmlformats.org/officeDocument/2006/relationships/image" Target="../media/image133.jpg"/><Relationship Id="rId43" Type="http://schemas.openxmlformats.org/officeDocument/2006/relationships/image" Target="../media/image141.jpg"/><Relationship Id="rId8" Type="http://schemas.openxmlformats.org/officeDocument/2006/relationships/image" Target="../media/image106.jpg"/><Relationship Id="rId3" Type="http://schemas.openxmlformats.org/officeDocument/2006/relationships/image" Target="../media/image10.jpeg"/><Relationship Id="rId12" Type="http://schemas.openxmlformats.org/officeDocument/2006/relationships/image" Target="../media/image110.jpg"/><Relationship Id="rId17" Type="http://schemas.openxmlformats.org/officeDocument/2006/relationships/image" Target="../media/image115.jpg"/><Relationship Id="rId25" Type="http://schemas.openxmlformats.org/officeDocument/2006/relationships/image" Target="../media/image123.jpg"/><Relationship Id="rId33" Type="http://schemas.openxmlformats.org/officeDocument/2006/relationships/image" Target="../media/image131.jpg"/><Relationship Id="rId38" Type="http://schemas.openxmlformats.org/officeDocument/2006/relationships/image" Target="../media/image136.jpg"/><Relationship Id="rId46" Type="http://schemas.openxmlformats.org/officeDocument/2006/relationships/image" Target="../media/image144.jpg"/><Relationship Id="rId20" Type="http://schemas.openxmlformats.org/officeDocument/2006/relationships/image" Target="../media/image118.jpg"/><Relationship Id="rId41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problematique_slide-01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xmlns="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xmlns="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xmlns="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xmlns="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xmlns="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xmlns="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xmlns="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xmlns="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xmlns="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684CFC42-4ABB-4A63-8EE5-D97314A8F19E}"/>
              </a:ext>
            </a:extLst>
          </p:cNvPr>
          <p:cNvSpPr txBox="1"/>
          <p:nvPr/>
        </p:nvSpPr>
        <p:spPr>
          <a:xfrm>
            <a:off x="180000" y="900000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xmlns="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xmlns="" id="{37B20144-3872-4A77-B2C3-46F09C20BB15}"/>
              </a:ext>
            </a:extLst>
          </p:cNvPr>
          <p:cNvSpPr txBox="1"/>
          <p:nvPr/>
        </p:nvSpPr>
        <p:spPr>
          <a:xfrm>
            <a:off x="180000" y="2160000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blipFill rotWithShape="0">
                <a:blip r:embed="rId6"/>
                <a:stretch>
                  <a:fillRect l="-2514" t="-24490" r="-1967" b="-4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" y="3420000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1475" t="-5660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00000" y="4500000"/>
                <a:ext cx="2158796" cy="64633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À 3DDL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FR" dirty="0"/>
                  <a:t> inconnus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4500000"/>
                <a:ext cx="2158796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1977" t="-4717" r="-2260" b="-141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145279" y="3452501"/>
            <a:ext cx="3884063" cy="2953830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ounded Rectangle 59"/>
          <p:cNvSpPr/>
          <p:nvPr/>
        </p:nvSpPr>
        <p:spPr>
          <a:xfrm>
            <a:off x="5193010" y="4082375"/>
            <a:ext cx="3716278" cy="2320290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472000" y="4950000"/>
            <a:ext cx="347427" cy="0"/>
          </a:xfrm>
          <a:prstGeom prst="straightConnector1">
            <a:avLst/>
          </a:prstGeom>
          <a:ln w="28575">
            <a:solidFill>
              <a:srgbClr val="E76F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472000" y="5506650"/>
            <a:ext cx="347427" cy="0"/>
          </a:xfrm>
          <a:prstGeom prst="straightConnector1">
            <a:avLst/>
          </a:prstGeom>
          <a:ln w="28575">
            <a:solidFill>
              <a:srgbClr val="E76F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472000" y="6139560"/>
            <a:ext cx="347427" cy="0"/>
          </a:xfrm>
          <a:prstGeom prst="straightConnector1">
            <a:avLst/>
          </a:prstGeom>
          <a:ln w="28575">
            <a:solidFill>
              <a:srgbClr val="E76F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235323" y="4094269"/>
            <a:ext cx="1681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Mesure limitée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00000" y="4500000"/>
                <a:ext cx="25564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/>
                  <a:t>À 3DDL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inconnus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4500000"/>
                <a:ext cx="255642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67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400000" y="5045301"/>
                <a:ext cx="3327465" cy="1290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À 1 période en translation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inconnus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dirty="0"/>
                  <a:t> en orientation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inconnu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5045301"/>
                <a:ext cx="3327465" cy="1290738"/>
              </a:xfrm>
              <a:prstGeom prst="rect">
                <a:avLst/>
              </a:prstGeom>
              <a:blipFill rotWithShape="0">
                <a:blip r:embed="rId13"/>
                <a:stretch>
                  <a:fillRect l="-1282" t="-2844" b="-71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4479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xmlns="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xmlns="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:a16="http://schemas.microsoft.com/office/drawing/2014/main" xmlns="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xmlns="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57429" cy="796243"/>
            <a:chOff x="6342415" y="3564624"/>
            <a:chExt cx="5757429" cy="796243"/>
          </a:xfrm>
        </p:grpSpPr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xmlns="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xmlns="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xmlns="" id="{EB2CA40C-47F4-496E-BD4C-BFB774195B58}"/>
                </a:ext>
              </a:extLst>
            </p:cNvPr>
            <p:cNvSpPr txBox="1"/>
            <p:nvPr/>
          </p:nvSpPr>
          <p:spPr>
            <a:xfrm>
              <a:off x="6975300" y="3991535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43864" y="3866852"/>
            <a:ext cx="4807598" cy="2704274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xmlns="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356414" y="360000"/>
            <a:ext cx="3613586" cy="3325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lever </a:t>
                  </a:r>
                  <a:r>
                    <a:rPr lang="fr-FR" dirty="0"/>
                    <a:t>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957831" cy="4037777"/>
            <a:chOff x="125669" y="2410202"/>
            <a:chExt cx="6957831" cy="40377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="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Exploitation des deux images de phase</a:t>
              </a:r>
              <a:endParaRPr lang="fr-FR" b="1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="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1</a:t>
                </a:r>
                <a:r>
                  <a:rPr lang="fr-FR" baseline="30000" dirty="0" smtClean="0"/>
                  <a:t>ère</a:t>
                </a:r>
                <a:r>
                  <a:rPr lang="fr-FR" dirty="0" smtClean="0"/>
                  <a:t> dérivée</a:t>
                </a:r>
                <a:endParaRPr lang="fr-FR" dirty="0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491387" y="3139507"/>
              <a:ext cx="3592113" cy="1486498"/>
              <a:chOff x="3484630" y="2993588"/>
              <a:chExt cx="3592113" cy="14864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="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872443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2443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535726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2</a:t>
                </a:r>
                <a:r>
                  <a:rPr lang="fr-FR" baseline="30000" dirty="0" smtClean="0"/>
                  <a:t>nde</a:t>
                </a:r>
                <a:r>
                  <a:rPr lang="fr-FR" dirty="0" smtClean="0"/>
                  <a:t> dérivée</a:t>
                </a:r>
                <a:endParaRPr lang="fr-FR" dirty="0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484630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42483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</a:t>
              </a:r>
              <a:r>
                <a:rPr lang="fr-FR" dirty="0" smtClean="0"/>
                <a:t>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519618" y="5585834"/>
            <a:ext cx="3464135" cy="758758"/>
            <a:chOff x="7580001" y="4338536"/>
            <a:chExt cx="3464135" cy="7587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10212879" y="441566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879" y="441566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682325" y="450303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 smtClean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 smtClean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 smtClean="0"/>
                    <a:t> direct </a:t>
                  </a:r>
                  <a:r>
                    <a:rPr lang="fr-FR" dirty="0" smtClean="0"/>
                    <a:t>:</a:t>
                  </a:r>
                  <a:endParaRPr lang="fr-FR" dirty="0"/>
                </a:p>
              </p:txBody>
            </p:sp>
          </mc:Choice>
          <mc:Fallback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325" y="450303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580001" y="433853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ligne codante toutes les 3 lignes</a:t>
            </a:r>
            <a:endParaRPr lang="fr-FR" dirty="0"/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Conservation d’une forte densité de points</a:t>
            </a:r>
            <a:endParaRPr lang="fr-FR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Redondance des bits sur toutes les lignes / colonnes</a:t>
            </a:r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5393"/>
                </a:solidFill>
              </a:rPr>
              <a:t>Cellules codantes de 9 points</a:t>
            </a:r>
            <a:endParaRPr lang="fr-FR" b="1" dirty="0">
              <a:solidFill>
                <a:srgbClr val="005393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 smtClean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 smtClean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 smtClean="0"/>
                    <a:t> absolu</a:t>
                  </a:r>
                  <a:endParaRPr lang="fr-FR" dirty="0"/>
                </a:p>
              </p:txBody>
            </p:sp>
          </mc:Choice>
          <mc:Fallback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7" r:qs="rId8" r:cs="rId9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239915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xmlns="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692155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589139" y="861013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20000" y="1616520"/>
            <a:ext cx="3960000" cy="23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Occultation</a:t>
            </a:r>
            <a:endParaRPr lang="fr-FR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Défaut de mise au point</a:t>
            </a:r>
            <a:endParaRPr lang="fr-FR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Bruit, faible éclairage</a:t>
            </a:r>
            <a:endParaRPr lang="fr-F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80296" y="1353429"/>
            <a:ext cx="4156880" cy="2427472"/>
            <a:chOff x="4980296" y="957642"/>
            <a:chExt cx="4156880" cy="2427472"/>
          </a:xfrm>
        </p:grpSpPr>
        <p:sp>
          <p:nvSpPr>
            <p:cNvPr id="10" name="TextBox 9"/>
            <p:cNvSpPr txBox="1"/>
            <p:nvPr/>
          </p:nvSpPr>
          <p:spPr>
            <a:xfrm>
              <a:off x="4980296" y="101085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005393"/>
                  </a:solidFill>
                </a:rPr>
                <a:t>Génération de mires</a:t>
              </a:r>
              <a:endParaRPr lang="fr-FR" b="1" dirty="0">
                <a:solidFill>
                  <a:srgbClr val="005393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25548" y="1071350"/>
              <a:ext cx="1274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Simulations</a:t>
              </a:r>
              <a:endParaRPr lang="fr-FR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25548" y="1612217"/>
              <a:ext cx="1227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Fabrication</a:t>
              </a:r>
              <a:endParaRPr lang="fr-FR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80296" y="2284490"/>
              <a:ext cx="169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005393"/>
                  </a:solidFill>
                </a:rPr>
                <a:t>Mesure de pose</a:t>
              </a:r>
              <a:endParaRPr lang="fr-FR" b="1" dirty="0">
                <a:solidFill>
                  <a:srgbClr val="005393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25548" y="2350980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2D</a:t>
              </a:r>
              <a:endParaRPr lang="fr-FR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25548" y="28918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3D</a:t>
              </a:r>
              <a:endParaRPr lang="fr-FR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980296" y="957642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980296" y="2254649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18716" y="1052215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422287" y="1607073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7418717" y="2352702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418716" y="2884314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80296" y="4227210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C++</a:t>
              </a:r>
              <a:endParaRPr lang="fr-FR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Python</a:t>
              </a:r>
              <a:endParaRPr lang="fr-FR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Matlab</a:t>
              </a:r>
              <a:endParaRPr lang="fr-FR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005393"/>
                  </a:solidFill>
                </a:rPr>
                <a:t>Langages disponibles</a:t>
              </a:r>
              <a:endParaRPr lang="fr-FR" b="1" dirty="0">
                <a:solidFill>
                  <a:srgbClr val="005393"/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418716" y="1448001"/>
            <a:ext cx="4133990" cy="1808611"/>
            <a:chOff x="7418716" y="1052214"/>
            <a:chExt cx="4133990" cy="1808611"/>
          </a:xfrm>
        </p:grpSpPr>
        <p:sp>
          <p:nvSpPr>
            <p:cNvPr id="56" name="TextBox 55"/>
            <p:cNvSpPr txBox="1"/>
            <p:nvPr/>
          </p:nvSpPr>
          <p:spPr>
            <a:xfrm>
              <a:off x="9979834" y="1981549"/>
              <a:ext cx="1515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Tests unitaires</a:t>
              </a:r>
              <a:endParaRPr lang="fr-FR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922055" y="1961898"/>
              <a:ext cx="1630651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9137176" y="2350365"/>
              <a:ext cx="1600205" cy="51046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7" idx="3"/>
              <a:endCxn id="70" idx="0"/>
            </p:cNvCxnSpPr>
            <p:nvPr/>
          </p:nvCxnSpPr>
          <p:spPr>
            <a:xfrm>
              <a:off x="9049367" y="1287392"/>
              <a:ext cx="1688014" cy="67450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7418716" y="1052214"/>
              <a:ext cx="1630651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909186" y="875079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Fonctionnalités :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 smtClean="0">
                  <a:hlinkClick r:id="rId9"/>
                </a:rPr>
                <a:t>https</a:t>
              </a:r>
              <a:r>
                <a:rPr lang="fr-FR" dirty="0">
                  <a:hlinkClick r:id="rId9"/>
                </a:rPr>
                <a:t>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Site web :</a:t>
              </a:r>
              <a:endParaRPr lang="fr-FR" dirty="0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4427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/>
                <a:gridCol w="1167623"/>
                <a:gridCol w="1194179"/>
                <a:gridCol w="1112292"/>
                <a:gridCol w="1125941"/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 smtClean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 smtClean="0"/>
                        <a:t>π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baseline="0" dirty="0" err="1" smtClean="0"/>
                        <a:t>absolu</a:t>
                      </a:r>
                      <a:r>
                        <a:rPr lang="fr-FR" sz="1400" b="1" dirty="0" smtClean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Temps de calcul par type de mire et par taille d’image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96107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8" y="900000"/>
            <a:ext cx="7068194" cy="3975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0E3FF4D4-7FCA-4EDE-A3CD-68D5328BC6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/>
          <a:stretch/>
        </p:blipFill>
        <p:spPr>
          <a:xfrm>
            <a:off x="9267799" y="4330067"/>
            <a:ext cx="2783662" cy="21708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xmlns="" id="{AA2BEC16-5CFA-4A38-A0C4-DD22C2AB47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93"/>
          <a:stretch/>
        </p:blipFill>
        <p:spPr>
          <a:xfrm>
            <a:off x="7079165" y="4278089"/>
            <a:ext cx="2246361" cy="217088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xmlns="" id="{EBCF811D-E714-4F24-83E6-11D75360C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90361"/>
              </p:ext>
            </p:extLst>
          </p:nvPr>
        </p:nvGraphicFramePr>
        <p:xfrm>
          <a:off x="7598558" y="746853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213400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36733"/>
              </p:ext>
            </p:extLst>
          </p:nvPr>
        </p:nvGraphicFramePr>
        <p:xfrm>
          <a:off x="7559999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8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73235" y="1117009"/>
            <a:ext cx="7068194" cy="39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8416" y="659078"/>
            <a:ext cx="8394546" cy="5824677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duale force – déplacement sur fibre végétale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50 </a:t>
            </a:r>
            <a:r>
              <a:rPr lang="el-GR" sz="1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311370" y="1057999"/>
            <a:ext cx="3603630" cy="21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76827" y="4609655"/>
            <a:ext cx="2160000" cy="1929654"/>
            <a:chOff x="6276827" y="4609655"/>
            <a:chExt cx="2160000" cy="1929654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xmlns="" id="{49849885-1617-4AAA-929D-F821F3356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169"/>
            <a:stretch/>
          </p:blipFill>
          <p:spPr>
            <a:xfrm>
              <a:off x="6276827" y="4609655"/>
              <a:ext cx="2160000" cy="1929654"/>
            </a:xfrm>
            <a:prstGeom prst="rect">
              <a:avLst/>
            </a:prstGeom>
            <a:ln w="12700">
              <a:solidFill>
                <a:srgbClr val="005393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6326518" y="4776716"/>
              <a:ext cx="270824" cy="29837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2938FC7-B7DE-49A5-BB81-53A8868BCF5B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28349" t="8346" r="16010" b="8222"/>
          <a:stretch>
            <a:fillRect/>
          </a:stretch>
        </p:blipFill>
        <p:spPr>
          <a:xfrm rot="5400000">
            <a:off x="3039534" y="398640"/>
            <a:ext cx="2880000" cy="3238918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50490" y="3522117"/>
            <a:ext cx="1952371" cy="2601082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7"/>
          <a:srcRect r="51868"/>
          <a:stretch/>
        </p:blipFill>
        <p:spPr>
          <a:xfrm>
            <a:off x="6276827" y="2773760"/>
            <a:ext cx="2802483" cy="1725046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E2267CE-5A75-4B03-A06B-1466EFC6610F}"/>
              </a:ext>
            </a:extLst>
          </p:cNvPr>
          <p:cNvSpPr/>
          <p:nvPr/>
        </p:nvSpPr>
        <p:spPr>
          <a:xfrm>
            <a:off x="6323591" y="6302392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(Diller</a:t>
            </a:r>
            <a:r>
              <a:rPr lang="en-US" sz="1100" dirty="0"/>
              <a:t>, E</a:t>
            </a:r>
            <a:r>
              <a:rPr lang="en-US" sz="1100" dirty="0" smtClean="0"/>
              <a:t>., 2014</a:t>
            </a:r>
            <a:r>
              <a:rPr lang="en-US" sz="11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75D8E0F-64A3-4311-9839-3F7EF46BF3D9}"/>
              </a:ext>
            </a:extLst>
          </p:cNvPr>
          <p:cNvSpPr/>
          <p:nvPr/>
        </p:nvSpPr>
        <p:spPr>
          <a:xfrm>
            <a:off x="3392999" y="6188347"/>
            <a:ext cx="1634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smtClean="0"/>
              <a:t>Till</a:t>
            </a:r>
            <a:r>
              <a:rPr lang="en-US" sz="1100" dirty="0"/>
              <a:t>, J</a:t>
            </a:r>
            <a:r>
              <a:rPr lang="en-US" sz="1100" dirty="0" smtClean="0"/>
              <a:t>., 2017</a:t>
            </a:r>
            <a:r>
              <a:rPr lang="en-US" sz="1100" dirty="0"/>
              <a:t>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B36C0166-3DDD-43EA-922D-EDC5EFB85717}"/>
              </a:ext>
            </a:extLst>
          </p:cNvPr>
          <p:cNvPicPr>
            <a:picLocks noChangeAspect="1"/>
          </p:cNvPicPr>
          <p:nvPr/>
        </p:nvPicPr>
        <p:blipFill rotWithShape="1">
          <a:blip r:link="rId8"/>
          <a:srcRect l="1088" t="1233" r="1187" b="1886"/>
          <a:stretch/>
        </p:blipFill>
        <p:spPr>
          <a:xfrm>
            <a:off x="6264589" y="578099"/>
            <a:ext cx="3166280" cy="2094933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771" y="1658251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9480560" y="1658251"/>
            <a:ext cx="2700533" cy="35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8461" y="769276"/>
            <a:ext cx="3282932" cy="4042248"/>
            <a:chOff x="111923" y="829378"/>
            <a:chExt cx="3282932" cy="40422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1923" y="829378"/>
              <a:ext cx="3240000" cy="404224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35575" y="1271349"/>
              <a:ext cx="160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Mesure limitée à 3 DDL</a:t>
              </a:r>
              <a:endParaRPr lang="fr-FR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88340" y="1975172"/>
              <a:ext cx="15323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Plage de mesure d’une période</a:t>
              </a:r>
              <a:endParaRPr lang="fr-FR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9282" y="2801759"/>
              <a:ext cx="17865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Faible robustesse en microscopie</a:t>
              </a:r>
              <a:endParaRPr lang="fr-FR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14216" y="3628346"/>
              <a:ext cx="16806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Difficultés applicatives à la </a:t>
              </a:r>
              <a:r>
                <a:rPr lang="fr-FR" sz="1600" dirty="0" err="1" smtClean="0"/>
                <a:t>microrobotique</a:t>
              </a:r>
              <a:endParaRPr lang="fr-FR" sz="16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7393" y="896820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5393"/>
                </a:solidFill>
              </a:rPr>
              <a:t>Mire périodique encodée</a:t>
            </a:r>
            <a:endParaRPr lang="fr-FR" b="1" dirty="0">
              <a:solidFill>
                <a:srgbClr val="005393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699536" y="757048"/>
            <a:ext cx="3405392" cy="5670001"/>
            <a:chOff x="8487475" y="337172"/>
            <a:chExt cx="3405392" cy="567000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87475" y="337172"/>
              <a:ext cx="3240000" cy="567000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753242" y="632469"/>
                  <a:ext cx="158338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smtClean="0"/>
                    <a:t>Résolution </a:t>
                  </a:r>
                  <a:r>
                    <a:rPr lang="fr-FR" b="1" dirty="0" smtClean="0"/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</m:oMath>
                  </a14:m>
                  <a:endParaRPr lang="fr-FR" b="1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242" y="632469"/>
                  <a:ext cx="1583384" cy="92333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475" t="-3974" r="-3475" b="-993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0092567" y="1457409"/>
                  <a:ext cx="166820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smtClean="0"/>
                    <a:t>Résolution au </a:t>
                  </a:r>
                  <a:r>
                    <a:rPr lang="fr-FR" b="1" dirty="0" err="1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b="1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</a:t>
                  </a:r>
                  <a:r>
                    <a:rPr lang="fr-FR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e</a:t>
                  </a:r>
                  <a:r>
                    <a:rPr lang="fr-FR" b="1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n orientation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567" y="1457409"/>
                  <a:ext cx="1668209" cy="9233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3974" b="-993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10224658" y="3086224"/>
              <a:ext cx="16682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Plage de mesure de 10x10 cm</a:t>
              </a:r>
              <a:r>
                <a:rPr lang="fr-FR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²</a:t>
              </a:r>
              <a:endParaRPr lang="fr-FR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723969" y="2334574"/>
                  <a:ext cx="158338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Résolution de </a:t>
                  </a:r>
                  <a:r>
                    <a:rPr lang="fr-FR" sz="1600" b="1" dirty="0" smtClean="0"/>
                    <a:t>120 </a:t>
                  </a:r>
                  <a:r>
                    <a:rPr lang="fr-FR" sz="1600" b="1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6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orientation </a:t>
                  </a:r>
                  <a14:m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600" b="1" dirty="0"/>
                </a:p>
              </p:txBody>
            </p:sp>
          </mc:Choice>
          <mc:Fallback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969" y="2334574"/>
                  <a:ext cx="1583384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308" t="-2206" b="-882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8806664" y="3808034"/>
              <a:ext cx="14765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Robustesse</a:t>
              </a:r>
              <a:r>
                <a:rPr lang="fr-FR" dirty="0" smtClean="0"/>
                <a:t> au flou, occultation, bruit, etc.</a:t>
              </a:r>
              <a:endParaRPr lang="fr-FR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203309" y="4761204"/>
              <a:ext cx="14765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Polyvalence</a:t>
              </a:r>
              <a:r>
                <a:rPr lang="fr-FR" dirty="0" smtClean="0"/>
                <a:t> de la méthode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</a:t>
                </a:r>
                <a:r>
                  <a:rPr lang="fr-FR" sz="2000" dirty="0" smtClean="0"/>
                  <a:t>du </a:t>
                </a:r>
                <a:r>
                  <a:rPr lang="fr-FR" sz="2000" b="1" dirty="0" smtClean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Demande de </a:t>
            </a:r>
            <a:r>
              <a:rPr lang="fr-FR" b="1" dirty="0" smtClean="0"/>
              <a:t>connaître </a:t>
            </a:r>
            <a:r>
              <a:rPr lang="fr-FR" b="1" i="1" dirty="0" smtClean="0"/>
              <a:t>a priori </a:t>
            </a:r>
            <a:r>
              <a:rPr lang="fr-FR" b="1" dirty="0" smtClean="0"/>
              <a:t>la distance de reconstruction</a:t>
            </a:r>
            <a:endParaRPr lang="fr-FR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E89247"/>
                </a:solidFill>
              </a:rPr>
              <a:t>Mais</a:t>
            </a:r>
            <a:endParaRPr lang="fr-FR" b="1" dirty="0">
              <a:solidFill>
                <a:srgbClr val="E8924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/>
              <a:t>Approche par apprentissage automatique</a:t>
            </a:r>
            <a:endParaRPr lang="fr-FR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411712" y="295606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11712" y="3501224"/>
            <a:ext cx="2880000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Microscope à holographie numérique </a:t>
            </a:r>
            <a:r>
              <a:rPr lang="fr-FR" sz="1400" dirty="0" err="1" smtClean="0"/>
              <a:t>LynceeTec</a:t>
            </a:r>
            <a:endParaRPr lang="fr-FR" sz="1400" dirty="0" smtClean="0"/>
          </a:p>
          <a:p>
            <a:r>
              <a:rPr lang="fr-FR" sz="1400" dirty="0" smtClean="0"/>
              <a:t>Couplé à un hexapode HXP50-MECA Newport</a:t>
            </a:r>
            <a:endParaRPr lang="fr-FR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Hologramme acquis</a:t>
            </a:r>
            <a:endParaRPr lang="fr-FR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570647" y="39556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Intensité de l’objet après reconstruction de l’hologramme</a:t>
            </a:r>
            <a:endParaRPr lang="fr-FR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8570647" y="3620700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Phase de l’objet après reconstruction de l’hologramme</a:t>
            </a:r>
            <a:endParaRPr lang="fr-FR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9266830" y="2661870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 smtClean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920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9266830" y="5872429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 smtClean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41" t="-10000" r="-735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>
            <a:fillRect/>
          </a:stretch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295085" y="844012"/>
            <a:ext cx="2081283" cy="5751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8422336" y="946936"/>
            <a:ext cx="18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Mires sphériques</a:t>
            </a:r>
            <a:endParaRPr lang="fr-F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295085" y="3369630"/>
            <a:ext cx="3093351" cy="3093351"/>
          </a:xfrm>
          <a:prstGeom prst="rect">
            <a:avLst/>
          </a:prstGeom>
          <a:ln w="12700">
            <a:solidFill>
              <a:srgbClr val="E63946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295085" y="6093649"/>
            <a:ext cx="13082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Vue caméra</a:t>
            </a:r>
            <a:endParaRPr lang="fr-FR" b="1" dirty="0"/>
          </a:p>
        </p:txBody>
      </p:sp>
      <p:sp>
        <p:nvSpPr>
          <p:cNvPr id="6" name="Rectangle 5"/>
          <p:cNvSpPr/>
          <p:nvPr/>
        </p:nvSpPr>
        <p:spPr>
          <a:xfrm>
            <a:off x="3907027" y="2338127"/>
            <a:ext cx="935663" cy="935663"/>
          </a:xfrm>
          <a:prstGeom prst="rect">
            <a:avLst/>
          </a:prstGeom>
          <a:noFill/>
          <a:ln w="19050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4851779" y="2338127"/>
            <a:ext cx="6536657" cy="1031503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07027" y="3264832"/>
            <a:ext cx="4388058" cy="3198149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8295085" y="1561454"/>
            <a:ext cx="3093351" cy="1596119"/>
            <a:chOff x="8295085" y="1561454"/>
            <a:chExt cx="3093351" cy="1596119"/>
          </a:xfrm>
        </p:grpSpPr>
        <p:sp>
          <p:nvSpPr>
            <p:cNvPr id="14" name="Rounded Rectangle 13"/>
            <p:cNvSpPr/>
            <p:nvPr/>
          </p:nvSpPr>
          <p:spPr>
            <a:xfrm>
              <a:off x="8295085" y="1561454"/>
              <a:ext cx="3093351" cy="1596119"/>
            </a:xfrm>
            <a:prstGeom prst="roundRect">
              <a:avLst>
                <a:gd name="adj" fmla="val 5551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371501" y="1668713"/>
                  <a:ext cx="2911823" cy="133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/>
                    <a:t>Toujours une zone nette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/>
                    <a:t>Augmentation de la plage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a14:m>
                  <a:endParaRPr lang="fr-FR" dirty="0" smtClean="0"/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/>
                    <a:t>Difficultés de fabrication</a:t>
                  </a:r>
                  <a:endParaRPr lang="fr-FR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501" y="1668713"/>
                  <a:ext cx="2911823" cy="133882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74" b="-365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891" y="1760342"/>
            <a:ext cx="406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Revues internationals à </a:t>
            </a:r>
            <a:r>
              <a:rPr lang="en-US" dirty="0" err="1"/>
              <a:t>comité</a:t>
            </a:r>
            <a:r>
              <a:rPr lang="en-US" dirty="0"/>
              <a:t> de lecture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535298" y="2190648"/>
            <a:ext cx="675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Conférences</a:t>
            </a:r>
            <a:r>
              <a:rPr lang="en-US" dirty="0"/>
              <a:t> internationals avec </a:t>
            </a:r>
            <a:r>
              <a:rPr lang="en-US" dirty="0" err="1"/>
              <a:t>comité</a:t>
            </a:r>
            <a:r>
              <a:rPr lang="en-US" dirty="0"/>
              <a:t> de lecture et edition des </a:t>
            </a:r>
            <a:r>
              <a:rPr lang="en-US" dirty="0" err="1"/>
              <a:t>actes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81891" y="2845887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32993" y="439107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5471730" y="3080599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5471730" y="415147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Si vous avez des questions n’hésitez pas !</a:t>
            </a: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0CCFB13F-C3F7-48D8-A101-E4A4D9F45686}"/>
              </a:ext>
            </a:extLst>
          </p:cNvPr>
          <p:cNvGrpSpPr/>
          <p:nvPr/>
        </p:nvGrpSpPr>
        <p:grpSpPr>
          <a:xfrm>
            <a:off x="-518445" y="2345619"/>
            <a:ext cx="12329048" cy="3268789"/>
            <a:chOff x="-530527" y="2614168"/>
            <a:chExt cx="12329048" cy="3268789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xmlns="" id="{D32D1E65-E365-4A47-960A-0EF24DCABDCC}"/>
                </a:ext>
              </a:extLst>
            </p:cNvPr>
            <p:cNvGrpSpPr/>
            <p:nvPr/>
          </p:nvGrpSpPr>
          <p:grpSpPr>
            <a:xfrm>
              <a:off x="-530527" y="2614168"/>
              <a:ext cx="12329048" cy="2643434"/>
              <a:chOff x="-530527" y="2614168"/>
              <a:chExt cx="12329048" cy="2643434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xmlns="" id="{0438A8C2-8F6E-4A8C-90D0-405D565A1E72}"/>
                  </a:ext>
                </a:extLst>
              </p:cNvPr>
              <p:cNvGrpSpPr/>
              <p:nvPr/>
            </p:nvGrpSpPr>
            <p:grpSpPr>
              <a:xfrm>
                <a:off x="-530527" y="2621280"/>
                <a:ext cx="10682924" cy="2636322"/>
                <a:chOff x="-530527" y="2621280"/>
                <a:chExt cx="10682924" cy="2636322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xmlns="" id="{1D2EDE88-2842-443F-9AA4-54BFA62F6AF8}"/>
                    </a:ext>
                  </a:extLst>
                </p:cNvPr>
                <p:cNvGrpSpPr/>
                <p:nvPr/>
              </p:nvGrpSpPr>
              <p:grpSpPr>
                <a:xfrm>
                  <a:off x="111628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" name="Forme libre : forme 4">
                    <a:extLst>
                      <a:ext uri="{FF2B5EF4-FFF2-40B4-BE49-F238E27FC236}">
                        <a16:creationId xmlns:a16="http://schemas.microsoft.com/office/drawing/2014/main" xmlns="" id="{4D332372-A590-485C-A18A-8EFF8700761C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xmlns="" id="{26BF3189-2157-4D29-BED0-06582CDE8403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" name="Forme libre : forme 6">
                    <a:extLst>
                      <a:ext uri="{FF2B5EF4-FFF2-40B4-BE49-F238E27FC236}">
                        <a16:creationId xmlns:a16="http://schemas.microsoft.com/office/drawing/2014/main" xmlns="" id="{02178A76-0045-4196-8482-0A924CA1EAA9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" name="Forme libre : forme 7">
                    <a:extLst>
                      <a:ext uri="{FF2B5EF4-FFF2-40B4-BE49-F238E27FC236}">
                        <a16:creationId xmlns:a16="http://schemas.microsoft.com/office/drawing/2014/main" xmlns="" id="{096EF295-0FF5-4CB9-818C-33A571DB12E8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xmlns="" id="{2D1545FB-0D50-4A5A-8310-588398F44937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3" name="Forme libre : forme 12">
                    <a:extLst>
                      <a:ext uri="{FF2B5EF4-FFF2-40B4-BE49-F238E27FC236}">
                        <a16:creationId xmlns:a16="http://schemas.microsoft.com/office/drawing/2014/main" xmlns="" id="{405669DA-F50A-45F4-9614-E0708029676E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4" name="Forme libre : forme 13">
                    <a:extLst>
                      <a:ext uri="{FF2B5EF4-FFF2-40B4-BE49-F238E27FC236}">
                        <a16:creationId xmlns:a16="http://schemas.microsoft.com/office/drawing/2014/main" xmlns="" id="{A7FF6D15-3610-4881-8D87-8BB514C6706C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3958" t="-12935" r="-15544" b="-26567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xmlns="" id="{0FF5987A-3244-465E-AA68-3269990BF480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6" name="Forme libre : forme 15">
                    <a:extLst>
                      <a:ext uri="{FF2B5EF4-FFF2-40B4-BE49-F238E27FC236}">
                        <a16:creationId xmlns:a16="http://schemas.microsoft.com/office/drawing/2014/main" xmlns="" id="{F64A74C7-2C5F-456C-8BD9-E0AF01A398A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r="-3861" b="-11102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7" name="Forme libre : forme 16">
                    <a:extLst>
                      <a:ext uri="{FF2B5EF4-FFF2-40B4-BE49-F238E27FC236}">
                        <a16:creationId xmlns:a16="http://schemas.microsoft.com/office/drawing/2014/main" xmlns="" id="{7C0330BD-2CED-4A96-A335-407CE80FA05D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xmlns="" id="{11B826F1-9E71-4CE6-B65F-2D83D9913DD4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9" name="Forme libre : forme 18">
                    <a:extLst>
                      <a:ext uri="{FF2B5EF4-FFF2-40B4-BE49-F238E27FC236}">
                        <a16:creationId xmlns:a16="http://schemas.microsoft.com/office/drawing/2014/main" xmlns="" id="{089C02EE-8EEC-4F01-8545-B13F07D0714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xmlns="" id="{D9C2FEB2-1228-4FA7-9D4E-55923DAC654C}"/>
                    </a:ext>
                  </a:extLst>
                </p:cNvPr>
                <p:cNvGrpSpPr/>
                <p:nvPr/>
              </p:nvGrpSpPr>
              <p:grpSpPr>
                <a:xfrm>
                  <a:off x="279692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25" name="Forme libre : forme 24">
                    <a:extLst>
                      <a:ext uri="{FF2B5EF4-FFF2-40B4-BE49-F238E27FC236}">
                        <a16:creationId xmlns:a16="http://schemas.microsoft.com/office/drawing/2014/main" xmlns="" id="{913340B1-762E-4E8A-AF9A-0AF2A6AE952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xmlns="" id="{815D3A5F-70C7-42B9-81AC-5C02B39818B2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7" name="Forme libre : forme 26">
                    <a:extLst>
                      <a:ext uri="{FF2B5EF4-FFF2-40B4-BE49-F238E27FC236}">
                        <a16:creationId xmlns:a16="http://schemas.microsoft.com/office/drawing/2014/main" xmlns="" id="{6E6D6FFD-E90E-4BE6-9258-3E67F08920CF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373" t="-8514" r="-10037" b="-2488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28" name="Forme libre : forme 27">
                    <a:extLst>
                      <a:ext uri="{FF2B5EF4-FFF2-40B4-BE49-F238E27FC236}">
                        <a16:creationId xmlns:a16="http://schemas.microsoft.com/office/drawing/2014/main" xmlns="" id="{1DCF8845-0B18-48F4-B088-0A6DC6CF88C2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xmlns="" id="{8A4D1782-259F-41D9-B2EB-0B4849ABD3BE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Forme libre : forme 29">
                    <a:extLst>
                      <a:ext uri="{FF2B5EF4-FFF2-40B4-BE49-F238E27FC236}">
                        <a16:creationId xmlns:a16="http://schemas.microsoft.com/office/drawing/2014/main" xmlns="" id="{DA652C46-8025-4D31-8258-4C39ECE2E47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1" name="Forme libre : forme 30">
                    <a:extLst>
                      <a:ext uri="{FF2B5EF4-FFF2-40B4-BE49-F238E27FC236}">
                        <a16:creationId xmlns:a16="http://schemas.microsoft.com/office/drawing/2014/main" xmlns="" id="{91CE12DB-1A25-4D67-AE46-FDCD73733C0A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xmlns="" id="{C560AFAA-17E7-4616-A590-BA95159CA14C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Forme libre : forme 32">
                    <a:extLst>
                      <a:ext uri="{FF2B5EF4-FFF2-40B4-BE49-F238E27FC236}">
                        <a16:creationId xmlns:a16="http://schemas.microsoft.com/office/drawing/2014/main" xmlns="" id="{4236936F-F9E0-47A9-926F-E66508390BBA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4" name="Forme libre : forme 33">
                    <a:extLst>
                      <a:ext uri="{FF2B5EF4-FFF2-40B4-BE49-F238E27FC236}">
                        <a16:creationId xmlns:a16="http://schemas.microsoft.com/office/drawing/2014/main" xmlns="" id="{48CAE3C1-4584-41C8-B9E9-0036606527FA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" r="-3863" b="-12305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xmlns="" id="{A2C8CB03-B777-4352-90BF-5E350627B33F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6" name="Forme libre : forme 35">
                    <a:extLst>
                      <a:ext uri="{FF2B5EF4-FFF2-40B4-BE49-F238E27FC236}">
                        <a16:creationId xmlns:a16="http://schemas.microsoft.com/office/drawing/2014/main" xmlns="" id="{D78FD2D9-7D0E-4A96-8E28-DA01C482772F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</p:grpSp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xmlns="" id="{8F743350-0637-4395-9FAC-ABE8FF47AE85}"/>
                    </a:ext>
                  </a:extLst>
                </p:cNvPr>
                <p:cNvGrpSpPr/>
                <p:nvPr/>
              </p:nvGrpSpPr>
              <p:grpSpPr>
                <a:xfrm>
                  <a:off x="4479524" y="2621280"/>
                  <a:ext cx="3185924" cy="2487645"/>
                  <a:chOff x="-133666" y="2275629"/>
                  <a:chExt cx="3185924" cy="2961494"/>
                </a:xfrm>
              </p:grpSpPr>
              <p:sp>
                <p:nvSpPr>
                  <p:cNvPr id="38" name="Forme libre : forme 37">
                    <a:extLst>
                      <a:ext uri="{FF2B5EF4-FFF2-40B4-BE49-F238E27FC236}">
                        <a16:creationId xmlns:a16="http://schemas.microsoft.com/office/drawing/2014/main" xmlns="" id="{446464BD-E26C-420C-9BB3-8936594262E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xmlns="" id="{8B58DFA9-E1D8-4773-8C26-745B8783270F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0" name="Forme libre : forme 39">
                    <a:extLst>
                      <a:ext uri="{FF2B5EF4-FFF2-40B4-BE49-F238E27FC236}">
                        <a16:creationId xmlns:a16="http://schemas.microsoft.com/office/drawing/2014/main" xmlns="" id="{6C2D13F5-BA81-4603-8FA5-E40CBB74E970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1" name="Forme libre : forme 40">
                    <a:extLst>
                      <a:ext uri="{FF2B5EF4-FFF2-40B4-BE49-F238E27FC236}">
                        <a16:creationId xmlns:a16="http://schemas.microsoft.com/office/drawing/2014/main" xmlns="" id="{58B5A8D8-F7CA-4AAD-A5DD-1E422DD3FE79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xmlns="" id="{2151D97D-1B62-4578-8FB7-738AFF449E9D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xmlns="" id="{39C2D039-6F13-472F-88AA-BFFAC14B5D7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6" name="Forme libre : forme 45">
                    <a:extLst>
                      <a:ext uri="{FF2B5EF4-FFF2-40B4-BE49-F238E27FC236}">
                        <a16:creationId xmlns:a16="http://schemas.microsoft.com/office/drawing/2014/main" xmlns="" id="{50516DB7-D939-4EDD-AE72-36C2E62530A1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xmlns="" id="{305315EB-695B-4CD2-B742-A9CBCB90FD3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grpSp>
              <p:nvGrpSpPr>
                <p:cNvPr id="50" name="Groupe 49">
                  <a:extLst>
                    <a:ext uri="{FF2B5EF4-FFF2-40B4-BE49-F238E27FC236}">
                      <a16:creationId xmlns:a16="http://schemas.microsoft.com/office/drawing/2014/main" xmlns="" id="{F4A16594-57A2-423C-A0DF-067B126778FE}"/>
                    </a:ext>
                  </a:extLst>
                </p:cNvPr>
                <p:cNvGrpSpPr/>
                <p:nvPr/>
              </p:nvGrpSpPr>
              <p:grpSpPr>
                <a:xfrm>
                  <a:off x="530373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1" name="Forme libre : forme 50">
                    <a:extLst>
                      <a:ext uri="{FF2B5EF4-FFF2-40B4-BE49-F238E27FC236}">
                        <a16:creationId xmlns:a16="http://schemas.microsoft.com/office/drawing/2014/main" xmlns="" id="{7AA64A66-C252-4EC2-ACA9-DB5DDA04C95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xmlns="" id="{118F0401-FA65-42DC-A7A8-176ADD71DFAD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4" name="Forme libre : forme 53">
                    <a:extLst>
                      <a:ext uri="{FF2B5EF4-FFF2-40B4-BE49-F238E27FC236}">
                        <a16:creationId xmlns:a16="http://schemas.microsoft.com/office/drawing/2014/main" xmlns="" id="{808962B2-8798-47B2-AB91-336270173C91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xmlns="" id="{05955371-451B-4E82-ABDF-CB900414C72C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6" name="Forme libre : forme 55">
                    <a:extLst>
                      <a:ext uri="{FF2B5EF4-FFF2-40B4-BE49-F238E27FC236}">
                        <a16:creationId xmlns:a16="http://schemas.microsoft.com/office/drawing/2014/main" xmlns="" id="{0BCAB614-65C2-4FC2-B5C3-F22199BA96B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57" name="Forme libre : forme 56">
                    <a:extLst>
                      <a:ext uri="{FF2B5EF4-FFF2-40B4-BE49-F238E27FC236}">
                        <a16:creationId xmlns:a16="http://schemas.microsoft.com/office/drawing/2014/main" xmlns="" id="{B1BF614B-2EAE-4E8D-B981-52ED3864355B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xmlns="" id="{3DCB1C26-5922-48BE-999F-51139FBD7CC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9" name="Forme libre : forme 58">
                    <a:extLst>
                      <a:ext uri="{FF2B5EF4-FFF2-40B4-BE49-F238E27FC236}">
                        <a16:creationId xmlns:a16="http://schemas.microsoft.com/office/drawing/2014/main" xmlns="" id="{13DAEB05-1018-4617-A9AF-3BF0C0DD0A4D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60" name="Forme libre : forme 59">
                    <a:extLst>
                      <a:ext uri="{FF2B5EF4-FFF2-40B4-BE49-F238E27FC236}">
                        <a16:creationId xmlns:a16="http://schemas.microsoft.com/office/drawing/2014/main" xmlns="" id="{841D0311-7A8B-47D2-9008-D188B7627F29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xmlns="" id="{E366A947-458E-464F-A4D0-9DB56BD9802E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2" name="Forme libre : forme 61">
                    <a:extLst>
                      <a:ext uri="{FF2B5EF4-FFF2-40B4-BE49-F238E27FC236}">
                        <a16:creationId xmlns:a16="http://schemas.microsoft.com/office/drawing/2014/main" xmlns="" id="{4D7458D2-9ADF-4849-AD24-7A3DE9DDD8B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63" name="Groupe 62">
                  <a:extLst>
                    <a:ext uri="{FF2B5EF4-FFF2-40B4-BE49-F238E27FC236}">
                      <a16:creationId xmlns:a16="http://schemas.microsoft.com/office/drawing/2014/main" xmlns="" id="{E15CC498-B16B-492D-90D5-3D57FC61A40F}"/>
                    </a:ext>
                  </a:extLst>
                </p:cNvPr>
                <p:cNvGrpSpPr/>
                <p:nvPr/>
              </p:nvGrpSpPr>
              <p:grpSpPr>
                <a:xfrm>
                  <a:off x="6966473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64" name="Forme libre : forme 63">
                    <a:extLst>
                      <a:ext uri="{FF2B5EF4-FFF2-40B4-BE49-F238E27FC236}">
                        <a16:creationId xmlns:a16="http://schemas.microsoft.com/office/drawing/2014/main" xmlns="" id="{05B7D06D-9FA1-43E0-9025-DD5938EE99C5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xmlns="" id="{28DC6E1D-0911-4CF9-9653-10F2539E4249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6" name="Forme libre : forme 65">
                    <a:extLst>
                      <a:ext uri="{FF2B5EF4-FFF2-40B4-BE49-F238E27FC236}">
                        <a16:creationId xmlns:a16="http://schemas.microsoft.com/office/drawing/2014/main" xmlns="" id="{A7B8415A-2D23-4E8A-A7BC-010FD4EC534C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6490" t="-8858" r="-7320" b="-1363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fr-FR" sz="3600" kern="1200" dirty="0"/>
                      <a:t>          </a:t>
                    </a:r>
                  </a:p>
                </p:txBody>
              </p:sp>
              <p:sp>
                <p:nvSpPr>
                  <p:cNvPr id="67" name="Forme libre : forme 66">
                    <a:extLst>
                      <a:ext uri="{FF2B5EF4-FFF2-40B4-BE49-F238E27FC236}">
                        <a16:creationId xmlns:a16="http://schemas.microsoft.com/office/drawing/2014/main" xmlns="" id="{354769E9-5A3C-41FE-AEFA-D858DE595373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xmlns="" id="{4910030D-D58C-4A07-88D9-D70D72B32AF6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9" name="Forme libre : forme 68">
                    <a:extLst>
                      <a:ext uri="{FF2B5EF4-FFF2-40B4-BE49-F238E27FC236}">
                        <a16:creationId xmlns:a16="http://schemas.microsoft.com/office/drawing/2014/main" xmlns="" id="{89438EDA-B6E6-4AC6-8666-C14675E2B01A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0" name="Forme libre : forme 69">
                    <a:extLst>
                      <a:ext uri="{FF2B5EF4-FFF2-40B4-BE49-F238E27FC236}">
                        <a16:creationId xmlns:a16="http://schemas.microsoft.com/office/drawing/2014/main" xmlns="" id="{3928E963-FC15-4028-9042-EDF9F4696164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xmlns="" id="{F65E8E20-986B-4C6A-A241-B7F9D1265AF6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2" name="Forme libre : forme 71">
                    <a:extLst>
                      <a:ext uri="{FF2B5EF4-FFF2-40B4-BE49-F238E27FC236}">
                        <a16:creationId xmlns:a16="http://schemas.microsoft.com/office/drawing/2014/main" xmlns="" id="{80FE4755-84DA-4ED7-8909-60DE900891E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5136" t="-4880" r="-5080" b="-1195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3" name="Forme libre : forme 72">
                    <a:extLst>
                      <a:ext uri="{FF2B5EF4-FFF2-40B4-BE49-F238E27FC236}">
                        <a16:creationId xmlns:a16="http://schemas.microsoft.com/office/drawing/2014/main" xmlns="" id="{DE5B667C-11BC-4939-9BEB-4984673E76FB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1" r="-6215" b="-2129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xmlns="" id="{2716A471-9DD4-4A94-A26E-BF96F31938D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5" name="Forme libre : forme 74">
                    <a:extLst>
                      <a:ext uri="{FF2B5EF4-FFF2-40B4-BE49-F238E27FC236}">
                        <a16:creationId xmlns:a16="http://schemas.microsoft.com/office/drawing/2014/main" xmlns="" id="{C3AC8588-2912-4F0B-99AA-409111BF13B0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xmlns="" id="{5D475E97-0170-4EB8-B6F1-8D07608507A8}"/>
                    </a:ext>
                  </a:extLst>
                </p:cNvPr>
                <p:cNvGrpSpPr/>
                <p:nvPr/>
              </p:nvGrpSpPr>
              <p:grpSpPr>
                <a:xfrm>
                  <a:off x="-53052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77" name="Forme libre : forme 76">
                    <a:extLst>
                      <a:ext uri="{FF2B5EF4-FFF2-40B4-BE49-F238E27FC236}">
                        <a16:creationId xmlns:a16="http://schemas.microsoft.com/office/drawing/2014/main" xmlns="" id="{1F75AE93-BAAE-42BB-B819-213CADC5C7D4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1858" t="-6960" r="-4126" b="-2732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xmlns="" id="{462E39E3-4727-444A-8FE6-E902182ABC07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9" name="Forme libre : forme 78">
                    <a:extLst>
                      <a:ext uri="{FF2B5EF4-FFF2-40B4-BE49-F238E27FC236}">
                        <a16:creationId xmlns:a16="http://schemas.microsoft.com/office/drawing/2014/main" xmlns="" id="{1FA748A8-7940-4A13-86BF-49B78B5B5EF3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0" name="Forme libre : forme 79">
                    <a:extLst>
                      <a:ext uri="{FF2B5EF4-FFF2-40B4-BE49-F238E27FC236}">
                        <a16:creationId xmlns:a16="http://schemas.microsoft.com/office/drawing/2014/main" xmlns="" id="{168F866E-8B6B-4FF9-90A7-3B8C9EDDE9AB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xmlns="" id="{285431D3-03AB-41C4-B69A-31A813A9C862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2" name="Forme libre : forme 81">
                    <a:extLst>
                      <a:ext uri="{FF2B5EF4-FFF2-40B4-BE49-F238E27FC236}">
                        <a16:creationId xmlns:a16="http://schemas.microsoft.com/office/drawing/2014/main" xmlns="" id="{566A6E6A-568D-4A60-8B58-E8811202165C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" t="-1" r="-4608" b="-13648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3" name="Forme libre : forme 82">
                    <a:extLst>
                      <a:ext uri="{FF2B5EF4-FFF2-40B4-BE49-F238E27FC236}">
                        <a16:creationId xmlns:a16="http://schemas.microsoft.com/office/drawing/2014/main" xmlns="" id="{B63A0460-BB0C-48BB-A34F-4A5AFD7475A8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95" t="-4804" r="-141" b="-2439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xmlns="" id="{7CC660EA-953D-4BE6-AC2A-F124DBB863F1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5" name="Forme libre : forme 84">
                    <a:extLst>
                      <a:ext uri="{FF2B5EF4-FFF2-40B4-BE49-F238E27FC236}">
                        <a16:creationId xmlns:a16="http://schemas.microsoft.com/office/drawing/2014/main" xmlns="" id="{0DE0302A-384D-4251-A1F6-DFD7DB7BA99E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6" name="Forme libre : forme 85">
                    <a:extLst>
                      <a:ext uri="{FF2B5EF4-FFF2-40B4-BE49-F238E27FC236}">
                        <a16:creationId xmlns:a16="http://schemas.microsoft.com/office/drawing/2014/main" xmlns="" id="{0BFD44AB-6312-42D3-978F-721A8A673C8C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xmlns="" id="{3CCB3A2C-C320-49D6-970C-C008CAAB92FA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8" name="Forme libre : forme 87">
                    <a:extLst>
                      <a:ext uri="{FF2B5EF4-FFF2-40B4-BE49-F238E27FC236}">
                        <a16:creationId xmlns:a16="http://schemas.microsoft.com/office/drawing/2014/main" xmlns="" id="{F6EC219D-3BD8-4DFE-922F-6828CB0FD4C9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-1" r="-1752" b="-952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sp>
              <p:nvSpPr>
                <p:cNvPr id="89" name="Forme libre : forme 88">
                  <a:extLst>
                    <a:ext uri="{FF2B5EF4-FFF2-40B4-BE49-F238E27FC236}">
                      <a16:creationId xmlns:a16="http://schemas.microsoft.com/office/drawing/2014/main" xmlns="" id="{F89884A1-17A8-446B-A31B-1E4631F99D95}"/>
                    </a:ext>
                  </a:extLst>
                </p:cNvPr>
                <p:cNvSpPr/>
                <p:nvPr/>
              </p:nvSpPr>
              <p:spPr>
                <a:xfrm>
                  <a:off x="5443798" y="4514221"/>
                  <a:ext cx="769933" cy="7433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 dirty="0"/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xmlns="" id="{1AB5E606-D910-41B1-8DEB-9C13219F0084}"/>
                  </a:ext>
                </a:extLst>
              </p:cNvPr>
              <p:cNvGrpSpPr/>
              <p:nvPr/>
            </p:nvGrpSpPr>
            <p:grpSpPr>
              <a:xfrm>
                <a:off x="8612597" y="2614168"/>
                <a:ext cx="3185924" cy="2636322"/>
                <a:chOff x="-133666" y="2275629"/>
                <a:chExt cx="3185924" cy="3138491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xmlns="" id="{605180B1-6B40-40F2-BE26-508ECC51BD43}"/>
                    </a:ext>
                  </a:extLst>
                </p:cNvPr>
                <p:cNvSpPr/>
                <p:nvPr/>
              </p:nvSpPr>
              <p:spPr>
                <a:xfrm>
                  <a:off x="2064622" y="2452625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3" name="Forme libre : forme 92">
                  <a:extLst>
                    <a:ext uri="{FF2B5EF4-FFF2-40B4-BE49-F238E27FC236}">
                      <a16:creationId xmlns:a16="http://schemas.microsoft.com/office/drawing/2014/main" xmlns="" id="{07570B7D-1662-4303-BFE7-F9A673E43DF6}"/>
                    </a:ext>
                  </a:extLst>
                </p:cNvPr>
                <p:cNvSpPr/>
                <p:nvPr/>
              </p:nvSpPr>
              <p:spPr>
                <a:xfrm>
                  <a:off x="439800" y="227562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6396" t="3619" r="-402" b="-11003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3600" kern="1200" dirty="0"/>
                    <a:t>          </a:t>
                  </a:r>
                </a:p>
              </p:txBody>
            </p:sp>
            <p:sp>
              <p:nvSpPr>
                <p:cNvPr id="94" name="Forme libre : forme 93">
                  <a:extLst>
                    <a:ext uri="{FF2B5EF4-FFF2-40B4-BE49-F238E27FC236}">
                      <a16:creationId xmlns:a16="http://schemas.microsoft.com/office/drawing/2014/main" xmlns="" id="{74219E1E-FA5F-48E6-A085-49BCDF07FF5F}"/>
                    </a:ext>
                  </a:extLst>
                </p:cNvPr>
                <p:cNvSpPr/>
                <p:nvPr/>
              </p:nvSpPr>
              <p:spPr>
                <a:xfrm>
                  <a:off x="853970" y="302679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6961" t="-658" r="-998" b="-13366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xmlns="" id="{C55E1D57-62C1-4796-81CB-1A44D5003C6D}"/>
                    </a:ext>
                  </a:extLst>
                </p:cNvPr>
                <p:cNvSpPr/>
                <p:nvPr/>
              </p:nvSpPr>
              <p:spPr>
                <a:xfrm>
                  <a:off x="-133666" y="3203795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xmlns="" id="{9E1A1DC8-7B3C-4AF3-9790-834455249256}"/>
                    </a:ext>
                  </a:extLst>
                </p:cNvPr>
                <p:cNvSpPr/>
                <p:nvPr/>
              </p:nvSpPr>
              <p:spPr>
                <a:xfrm>
                  <a:off x="2064622" y="3954966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9" name="Forme libre : forme 98">
                  <a:extLst>
                    <a:ext uri="{FF2B5EF4-FFF2-40B4-BE49-F238E27FC236}">
                      <a16:creationId xmlns:a16="http://schemas.microsoft.com/office/drawing/2014/main" xmlns="" id="{B8E0388B-2D28-44C8-BF77-DEA89B465074}"/>
                    </a:ext>
                  </a:extLst>
                </p:cNvPr>
                <p:cNvSpPr/>
                <p:nvPr/>
              </p:nvSpPr>
              <p:spPr>
                <a:xfrm>
                  <a:off x="439800" y="377796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solidFill>
                  <a:srgbClr val="DEEBF7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3600" kern="1200"/>
                </a:p>
              </p:txBody>
            </p:sp>
            <p:sp>
              <p:nvSpPr>
                <p:cNvPr id="100" name="Forme libre : forme 99">
                  <a:extLst>
                    <a:ext uri="{FF2B5EF4-FFF2-40B4-BE49-F238E27FC236}">
                      <a16:creationId xmlns:a16="http://schemas.microsoft.com/office/drawing/2014/main" xmlns="" id="{F8E85F7C-6D89-421E-BA4F-4B0E36826582}"/>
                    </a:ext>
                  </a:extLst>
                </p:cNvPr>
                <p:cNvSpPr/>
                <p:nvPr/>
              </p:nvSpPr>
              <p:spPr>
                <a:xfrm>
                  <a:off x="853970" y="4529140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1" r="-108787" b="-36254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6661" tIns="244590" rIns="226662" bIns="244589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2800" kern="1200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xmlns="" id="{2632FAC2-F3C9-4DA2-8988-F1386CA997D6}"/>
                    </a:ext>
                  </a:extLst>
                </p:cNvPr>
                <p:cNvSpPr/>
                <p:nvPr/>
              </p:nvSpPr>
              <p:spPr>
                <a:xfrm>
                  <a:off x="-133666" y="4706136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</p:grpSp>
        <p:sp>
          <p:nvSpPr>
            <p:cNvPr id="96" name="Forme libre : forme 95">
              <a:extLst>
                <a:ext uri="{FF2B5EF4-FFF2-40B4-BE49-F238E27FC236}">
                  <a16:creationId xmlns:a16="http://schemas.microsoft.com/office/drawing/2014/main" xmlns="" id="{C9DB06A6-24AA-41DC-9779-48566E703872}"/>
                </a:ext>
              </a:extLst>
            </p:cNvPr>
            <p:cNvSpPr/>
            <p:nvPr/>
          </p:nvSpPr>
          <p:spPr>
            <a:xfrm>
              <a:off x="169308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xmlns="" id="{581D4A48-D9CB-41D5-A905-33245FE00FE9}"/>
                </a:ext>
              </a:extLst>
            </p:cNvPr>
            <p:cNvSpPr/>
            <p:nvPr/>
          </p:nvSpPr>
          <p:spPr>
            <a:xfrm>
              <a:off x="252460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5133" r="-2284" b="-132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2" name="Forme libre : forme 101">
              <a:extLst>
                <a:ext uri="{FF2B5EF4-FFF2-40B4-BE49-F238E27FC236}">
                  <a16:creationId xmlns:a16="http://schemas.microsoft.com/office/drawing/2014/main" xmlns="" id="{65F623B3-4661-4EEC-862E-C1CC578D10C5}"/>
                </a:ext>
              </a:extLst>
            </p:cNvPr>
            <p:cNvSpPr/>
            <p:nvPr/>
          </p:nvSpPr>
          <p:spPr>
            <a:xfrm>
              <a:off x="337372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3" name="Forme libre : forme 102">
              <a:extLst>
                <a:ext uri="{FF2B5EF4-FFF2-40B4-BE49-F238E27FC236}">
                  <a16:creationId xmlns:a16="http://schemas.microsoft.com/office/drawing/2014/main" xmlns="" id="{CE6FB938-A63A-4EDE-98AB-AFF86EE95A9B}"/>
                </a:ext>
              </a:extLst>
            </p:cNvPr>
            <p:cNvSpPr/>
            <p:nvPr/>
          </p:nvSpPr>
          <p:spPr>
            <a:xfrm>
              <a:off x="420524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t="-956" r="-3683" b="-106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xmlns="" id="{B398C697-FDDA-4E35-B17B-4EAA593E2A74}"/>
                </a:ext>
              </a:extLst>
            </p:cNvPr>
            <p:cNvSpPr/>
            <p:nvPr/>
          </p:nvSpPr>
          <p:spPr>
            <a:xfrm>
              <a:off x="5880535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39" t="-21710" r="-1091" b="-259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xmlns="" id="{4840E205-804A-49FE-889E-C343F80E9A5B}"/>
                </a:ext>
              </a:extLst>
            </p:cNvPr>
            <p:cNvSpPr/>
            <p:nvPr/>
          </p:nvSpPr>
          <p:spPr>
            <a:xfrm>
              <a:off x="671206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xmlns="" id="{2AEF66C0-FF33-4E16-90DF-CF08B6E9D2FB}"/>
                </a:ext>
              </a:extLst>
            </p:cNvPr>
            <p:cNvSpPr/>
            <p:nvPr/>
          </p:nvSpPr>
          <p:spPr>
            <a:xfrm>
              <a:off x="7543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37" t="-10435" r="-1663" b="-8521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xmlns="" id="{C25E71C0-3F8F-4D8B-83F9-AB08B7319297}"/>
                </a:ext>
              </a:extLst>
            </p:cNvPr>
            <p:cNvSpPr/>
            <p:nvPr/>
          </p:nvSpPr>
          <p:spPr>
            <a:xfrm>
              <a:off x="8374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50" t="-8307" r="-20835" b="-3077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xmlns="" id="{3F25A102-C5BD-4D18-87AC-1C50FBB38A0D}"/>
                </a:ext>
              </a:extLst>
            </p:cNvPr>
            <p:cNvSpPr/>
            <p:nvPr/>
          </p:nvSpPr>
          <p:spPr>
            <a:xfrm>
              <a:off x="46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xmlns="" id="{565D359C-00F2-479B-93BF-B9D37742170B}"/>
                </a:ext>
              </a:extLst>
            </p:cNvPr>
            <p:cNvSpPr/>
            <p:nvPr/>
          </p:nvSpPr>
          <p:spPr>
            <a:xfrm>
              <a:off x="877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3" t="-16904" r="-3805" b="-571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xmlns="" id="{9E0EE561-373D-4587-973E-A7CEC69F75AD}"/>
                </a:ext>
              </a:extLst>
            </p:cNvPr>
            <p:cNvSpPr/>
            <p:nvPr/>
          </p:nvSpPr>
          <p:spPr>
            <a:xfrm>
              <a:off x="5032960" y="5139576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2085" b="-1567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:a16="http://schemas.microsoft.com/office/drawing/2014/main" xmlns="" id="{43F28919-DFBB-4244-8262-254DDA477DF0}"/>
                </a:ext>
              </a:extLst>
            </p:cNvPr>
            <p:cNvSpPr/>
            <p:nvPr/>
          </p:nvSpPr>
          <p:spPr>
            <a:xfrm>
              <a:off x="9189395" y="5132465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649779"/>
            <a:ext cx="12192000" cy="589935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16DFFC4-9DE4-4E05-985B-D7CD18E8AEC9}"/>
              </a:ext>
            </a:extLst>
          </p:cNvPr>
          <p:cNvSpPr txBox="1"/>
          <p:nvPr/>
        </p:nvSpPr>
        <p:spPr>
          <a:xfrm>
            <a:off x="8518541" y="681335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xmlns="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xmlns="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xmlns="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/>
              <a:t>Sugiura</a:t>
            </a:r>
            <a:r>
              <a:rPr lang="en-US" sz="900" dirty="0"/>
              <a:t>, 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" y="825009"/>
            <a:ext cx="12192000" cy="5942037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FD0F9288-C225-4ED3-81B9-46A43EEF9383}"/>
              </a:ext>
            </a:extLst>
          </p:cNvPr>
          <p:cNvSpPr/>
          <p:nvPr/>
        </p:nvSpPr>
        <p:spPr>
          <a:xfrm>
            <a:off x="9455091" y="4447557"/>
            <a:ext cx="30667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smtClean="0"/>
              <a:t>Mesure de force pour la caractérisation d’ovocytes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5047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36961</TotalTime>
  <Words>3318</Words>
  <Application>Microsoft Office PowerPoint</Application>
  <PresentationFormat>Widescreen</PresentationFormat>
  <Paragraphs>637</Paragraphs>
  <Slides>38</Slides>
  <Notes>38</Notes>
  <HiddenSlides>0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1393</cp:revision>
  <dcterms:created xsi:type="dcterms:W3CDTF">2017-10-25T09:06:20Z</dcterms:created>
  <dcterms:modified xsi:type="dcterms:W3CDTF">2021-09-27T22:50:50Z</dcterms:modified>
</cp:coreProperties>
</file>